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7-19T06:23:51.138"/>
    </inkml:context>
    <inkml:brush xml:id="br0">
      <inkml:brushProperty name="width" value="0.3" units="cm"/>
      <inkml:brushProperty name="height" value="0.6" units="cm"/>
      <inkml:brushProperty name="color" value="#EF0C4D"/>
      <inkml:brushProperty name="tip" value="rectangle"/>
      <inkml:brushProperty name="rasterOp" value="maskPen"/>
      <inkml:brushProperty name="ignorePressure" value="1"/>
    </inkml:brush>
  </inkml:definitions>
  <inkml:trace contextRef="#ctx0" brushRef="#br0">1 1962,'43'5,"44"10,-12-1,183 34,-177-32,-30-5,90 6,457-14,-297-6,1897 3,-2175 0,-1-1,0-1,1-1,-1-1,41-12,-50 11,0 0,-1-1,0-1,0 0,-1-1,1 0,-2 0,1-1,-1 0,16-21,5-11,-2-1,-3-1,-1-2,-2 0,-2-2,-2 0,-2-1,19-92,-19 36,-4-1,-5 0,-6-128,-2 184,-9-126,6 155,-1-1,0 1,-2 1,0-1,-1 1,-15-28,-1 5,-2 2,-1 0,-34-37,44 59,0 1,-2 1,0 1,-1 0,0 1,-1 1,0 1,-24-10,-271-114,289 126,-1 1,0 1,-1 2,1 0,-54-3,-142 10,102 3,-933-3,989 3,0 3,1 3,-125 36,55-12,-22 7,96-23,-1-2,0-3,-1-3,-70 3,74-9,1 2,-97 24,89-16,-110 11,106-22,28-2,-58 8,83-6,1 1,0 0,0 1,0 1,1 0,0 1,-17 10,18-9,1 1,0 0,0 0,-16 18,23-21,1 0,-1 1,1-1,1 1,-1-1,1 1,0 0,1 0,0 1,0-1,-1 9,-4 51,4-1,8 109,0-34,-4-80,-6 144,2-183,0-1,-1 0,-1 0,-1 0,-1-1,-1 0,-14 27,0-11</inkml:trace>
</inkml:ink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C8978-C3DF-D751-E4C6-D49168F04E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E07D8F-F4D3-F36E-98B3-C68D447EC4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A83EB-14FD-49F0-DC5E-C9F95D16D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4C8F-E56C-1A85-CB83-178E93E3F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85155-8784-0470-76F6-714C54458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08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D8FC7-4CD4-EFBD-03FC-9026A8420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F69C0-FA4E-B76F-6E68-1BA01B3FF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4572E-02C8-5517-D296-38D6589A4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7ECDF-4158-D3E8-A74B-0E062B83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55AE9-CD42-BCAD-1161-F025A88F7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46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D1B9D-0C8E-FE4A-4923-81FAC7F489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775388-879A-958A-090C-48768DE13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DF8BF-D551-B837-1B02-DFE07B6CA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2A65BE-D2C1-BC33-4F15-F8E6950B7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53C06-43F7-99D3-F2CD-B13BC4C55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70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DB55-7CB2-1962-B792-7D1B3988A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F710A-E265-34D0-E734-B958BBB54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704BB7-5194-6B98-E826-161136533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326B1-7504-2B33-7525-8BEF5242A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C6A6D-737D-0765-DA20-10C5044FC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080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7CDB9-2BA2-F92D-3B8C-1BD2105B0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680B6A-A411-0D1E-CF8A-C5FFEA227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19220-573A-772F-F221-54CCC8228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00659-190B-6EA5-EBC8-FDA465CCF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C1E91-C172-48BE-7CD5-5DFA8597F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58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E4AD2-F121-4AFB-1E8E-BCF7F4090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765FE-0F70-AED7-50B8-66DDE6E742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91D2B4-CF41-E04B-0C86-7985CB0E7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F2612F-B821-F53E-A565-40FA26341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D8E6A3-DF7F-C28F-35EC-FE1B8D386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D8E27-9B35-DFE5-C96E-B538A59F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774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0D492-D5AA-266E-CC01-A105B6516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1DFCB-5CFD-A7F4-5824-B856F1C20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49FAFB-7AF9-F7DD-6BCC-1A6934DBD0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E16DD-A6B8-47A1-CB92-22303564E9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96D4B7-8E37-F788-45EF-29CA3F0317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2773D1-99BF-8825-F755-D9941F1F3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2CF99-132F-413F-B7EF-71A5C33F2ED6}" type="datetime1">
              <a:rPr lang="en-US" smtClean="0"/>
              <a:t>7/19/2022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F62D08-573E-3851-7225-7B1174BF6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1E1C5D-FEE9-7AAF-E900-85901A942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640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31294-21F3-71A8-52CF-A95C719ED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685D8E-84E4-F6A9-A00E-089821049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7/19/2022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1558F4-ECBA-3232-5BC3-71E7A9F3F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3D70B4-954E-AC45-8D4A-AA8BB8475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83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F06B95-09DF-0AE1-F2BB-4E543320E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7/19/2022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A3571F-8597-0C4B-D519-09C00E9AD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D1BA1B-E045-3096-8B28-467FBAE42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748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A5AF-4BCA-B678-A801-B1364652C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B768D-C2BB-8468-8F82-CB2EF9A67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69CBB-0461-7B12-3CB6-A642A9E143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ABB9E6-3D29-8F4B-8D3B-5C161030F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B3648-1A3E-13CE-1EEA-869EA2AB2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AB59AF-0E13-918F-F479-AE846EF53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95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19BEA-DBD9-8CAE-04A1-EE50809FA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66ED1-3374-27C7-00B8-A32C0DF555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7F17CD-0D18-0F20-F421-B12B0D045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9BA665-79AA-AE00-96B8-08CC59F34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12AF33-6DCD-14C9-6A9B-922F66C6C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FFDE8-F15E-4DBA-29F6-6BF72CFEE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557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8711E7-4594-E6EB-0EEF-DC09C4246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CC8C2-74E0-D126-90CE-14FF9CCB2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F6249-3113-77C5-F277-854E7A74E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BCCD4-CEB1-405B-A443-DD9CBCBEA552}" type="datetime1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4D0AA-C7FC-FFC3-513B-7E95F23F9F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B6938-30DE-23F9-103E-5A1BEE6D1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162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 5">
            <a:extLst>
              <a:ext uri="{FF2B5EF4-FFF2-40B4-BE49-F238E27FC236}">
                <a16:creationId xmlns:a16="http://schemas.microsoft.com/office/drawing/2014/main" id="{2984A4B9-E36B-90C8-D35A-D35512CEE1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23" r="-1" b="3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AD72ED-1C23-8B5B-DBE5-55BD2B804F10}"/>
              </a:ext>
            </a:extLst>
          </p:cNvPr>
          <p:cNvSpPr/>
          <p:nvPr/>
        </p:nvSpPr>
        <p:spPr>
          <a:xfrm>
            <a:off x="517870" y="978408"/>
            <a:ext cx="8686796" cy="23342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  <a:spcAft>
                <a:spcPts val="600"/>
              </a:spcAft>
            </a:pPr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+mj-lt"/>
                <a:ea typeface="+mj-ea"/>
                <a:cs typeface="+mj-cs"/>
              </a:rPr>
              <a:t>Naïve Bayes Classifier</a:t>
            </a:r>
          </a:p>
        </p:txBody>
      </p:sp>
    </p:spTree>
    <p:extLst>
      <p:ext uri="{BB962C8B-B14F-4D97-AF65-F5344CB8AC3E}">
        <p14:creationId xmlns:p14="http://schemas.microsoft.com/office/powerpoint/2010/main" val="220404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42EBE4-5166-D64F-4642-3D08671D1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750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C2B898-73F5-DE74-53F0-8140C229D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2729" y="119634"/>
            <a:ext cx="2895600" cy="31051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319CDA-21F2-2A8C-DA34-32C89CB08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354" y="3429000"/>
            <a:ext cx="8134350" cy="29527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B97028-65C1-23E5-3FF7-13F9B528A67C}"/>
              </a:ext>
            </a:extLst>
          </p:cNvPr>
          <p:cNvSpPr txBox="1"/>
          <p:nvPr/>
        </p:nvSpPr>
        <p:spPr>
          <a:xfrm>
            <a:off x="77448" y="122307"/>
            <a:ext cx="33877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Thomas Bayes</a:t>
            </a:r>
            <a:endParaRPr lang="en-IN" sz="4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446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E4374DA-D411-122F-418A-745C343474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829842"/>
              </p:ext>
            </p:extLst>
          </p:nvPr>
        </p:nvGraphicFramePr>
        <p:xfrm>
          <a:off x="2715720" y="2132421"/>
          <a:ext cx="6760560" cy="4541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2112">
                  <a:extLst>
                    <a:ext uri="{9D8B030D-6E8A-4147-A177-3AD203B41FA5}">
                      <a16:colId xmlns:a16="http://schemas.microsoft.com/office/drawing/2014/main" val="9954166"/>
                    </a:ext>
                  </a:extLst>
                </a:gridCol>
                <a:gridCol w="1352112">
                  <a:extLst>
                    <a:ext uri="{9D8B030D-6E8A-4147-A177-3AD203B41FA5}">
                      <a16:colId xmlns:a16="http://schemas.microsoft.com/office/drawing/2014/main" val="3259889594"/>
                    </a:ext>
                  </a:extLst>
                </a:gridCol>
                <a:gridCol w="1352112">
                  <a:extLst>
                    <a:ext uri="{9D8B030D-6E8A-4147-A177-3AD203B41FA5}">
                      <a16:colId xmlns:a16="http://schemas.microsoft.com/office/drawing/2014/main" val="389328920"/>
                    </a:ext>
                  </a:extLst>
                </a:gridCol>
                <a:gridCol w="1352112">
                  <a:extLst>
                    <a:ext uri="{9D8B030D-6E8A-4147-A177-3AD203B41FA5}">
                      <a16:colId xmlns:a16="http://schemas.microsoft.com/office/drawing/2014/main" val="872302972"/>
                    </a:ext>
                  </a:extLst>
                </a:gridCol>
                <a:gridCol w="1352112">
                  <a:extLst>
                    <a:ext uri="{9D8B030D-6E8A-4147-A177-3AD203B41FA5}">
                      <a16:colId xmlns:a16="http://schemas.microsoft.com/office/drawing/2014/main" val="3870939166"/>
                    </a:ext>
                  </a:extLst>
                </a:gridCol>
              </a:tblGrid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Fruit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Yellow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Sweet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Total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287805"/>
                  </a:ext>
                </a:extLst>
              </a:tr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Orange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650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715221"/>
                  </a:ext>
                </a:extLst>
              </a:tr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Banana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962188"/>
                  </a:ext>
                </a:extLst>
              </a:tr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Others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150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7481537"/>
                  </a:ext>
                </a:extLst>
              </a:tr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Total</a:t>
                      </a:r>
                      <a:endParaRPr lang="en-IN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800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850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400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1200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32061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1DEDE457-496B-01B4-9944-85E16D2A5EC8}"/>
              </a:ext>
            </a:extLst>
          </p:cNvPr>
          <p:cNvSpPr/>
          <p:nvPr/>
        </p:nvSpPr>
        <p:spPr>
          <a:xfrm>
            <a:off x="1949198" y="359047"/>
            <a:ext cx="82936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Fruit = {Yellow, Sweet, Long}</a:t>
            </a:r>
          </a:p>
        </p:txBody>
      </p:sp>
    </p:spTree>
    <p:extLst>
      <p:ext uri="{BB962C8B-B14F-4D97-AF65-F5344CB8AC3E}">
        <p14:creationId xmlns:p14="http://schemas.microsoft.com/office/powerpoint/2010/main" val="680526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7ED23A-6852-707F-42F6-540CF1A2A4E1}"/>
              </a:ext>
            </a:extLst>
          </p:cNvPr>
          <p:cNvSpPr/>
          <p:nvPr/>
        </p:nvSpPr>
        <p:spPr>
          <a:xfrm>
            <a:off x="1924713" y="179173"/>
            <a:ext cx="1017137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P(Yellow/Orange) = P(Oranges/Yellow).P(Yellow)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24ADB6-E6DC-D30B-21F8-343EE443B698}"/>
              </a:ext>
            </a:extLst>
          </p:cNvPr>
          <p:cNvSpPr/>
          <p:nvPr/>
        </p:nvSpPr>
        <p:spPr>
          <a:xfrm>
            <a:off x="7361034" y="887059"/>
            <a:ext cx="247664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P(Oranges)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75A07BD-3489-941F-F37C-A2483E67CBAE}"/>
              </a:ext>
            </a:extLst>
          </p:cNvPr>
          <p:cNvCxnSpPr/>
          <p:nvPr/>
        </p:nvCxnSpPr>
        <p:spPr>
          <a:xfrm>
            <a:off x="6130977" y="887059"/>
            <a:ext cx="616095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5BD293C4-E246-FECC-22FF-7CA9D5BEA7B3}"/>
              </a:ext>
            </a:extLst>
          </p:cNvPr>
          <p:cNvSpPr/>
          <p:nvPr/>
        </p:nvSpPr>
        <p:spPr>
          <a:xfrm>
            <a:off x="8674304" y="1800906"/>
            <a:ext cx="258596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350   X  800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B10D9F-B341-F861-65A7-DC7356D7955F}"/>
              </a:ext>
            </a:extLst>
          </p:cNvPr>
          <p:cNvSpPr/>
          <p:nvPr/>
        </p:nvSpPr>
        <p:spPr>
          <a:xfrm>
            <a:off x="8562093" y="2471557"/>
            <a:ext cx="281038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800       1200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1011D4-8432-04E1-D609-AAC10C5674E1}"/>
              </a:ext>
            </a:extLst>
          </p:cNvPr>
          <p:cNvSpPr/>
          <p:nvPr/>
        </p:nvSpPr>
        <p:spPr>
          <a:xfrm>
            <a:off x="9597632" y="3179442"/>
            <a:ext cx="96372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650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25312D-35C3-53EE-F594-31C3A8A96029}"/>
              </a:ext>
            </a:extLst>
          </p:cNvPr>
          <p:cNvSpPr/>
          <p:nvPr/>
        </p:nvSpPr>
        <p:spPr>
          <a:xfrm>
            <a:off x="9459735" y="3691606"/>
            <a:ext cx="12234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1200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600C2F-DE29-C81E-016A-E6AD63D46DA1}"/>
              </a:ext>
            </a:extLst>
          </p:cNvPr>
          <p:cNvCxnSpPr>
            <a:cxnSpLocks/>
          </p:cNvCxnSpPr>
          <p:nvPr/>
        </p:nvCxnSpPr>
        <p:spPr>
          <a:xfrm flipV="1">
            <a:off x="8562093" y="2471556"/>
            <a:ext cx="1035539" cy="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1BC1B44-6B22-6B2F-7ACB-F446717B5CD4}"/>
              </a:ext>
            </a:extLst>
          </p:cNvPr>
          <p:cNvCxnSpPr>
            <a:cxnSpLocks/>
          </p:cNvCxnSpPr>
          <p:nvPr/>
        </p:nvCxnSpPr>
        <p:spPr>
          <a:xfrm flipV="1">
            <a:off x="10336939" y="2508790"/>
            <a:ext cx="1035539" cy="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06C7BC-805E-CF34-10FA-CA2E34404DDE}"/>
              </a:ext>
            </a:extLst>
          </p:cNvPr>
          <p:cNvCxnSpPr>
            <a:cxnSpLocks/>
          </p:cNvCxnSpPr>
          <p:nvPr/>
        </p:nvCxnSpPr>
        <p:spPr>
          <a:xfrm>
            <a:off x="8334527" y="3208438"/>
            <a:ext cx="3252870" cy="82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26B2C8A-803E-2B17-F0B8-3D170D6680F5}"/>
              </a:ext>
            </a:extLst>
          </p:cNvPr>
          <p:cNvCxnSpPr>
            <a:cxnSpLocks/>
          </p:cNvCxnSpPr>
          <p:nvPr/>
        </p:nvCxnSpPr>
        <p:spPr>
          <a:xfrm>
            <a:off x="9413610" y="3812859"/>
            <a:ext cx="1405323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AE711F-9FF4-3614-8DF7-D7FED0BA76D8}"/>
              </a:ext>
            </a:extLst>
          </p:cNvPr>
          <p:cNvSpPr txBox="1"/>
          <p:nvPr/>
        </p:nvSpPr>
        <p:spPr>
          <a:xfrm>
            <a:off x="6130977" y="4484463"/>
            <a:ext cx="601568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P(Yellow/Orange)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0.5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980E73D-9283-111D-3B54-85408D1AFCFF}"/>
              </a:ext>
            </a:extLst>
          </p:cNvPr>
          <p:cNvSpPr txBox="1"/>
          <p:nvPr/>
        </p:nvSpPr>
        <p:spPr>
          <a:xfrm>
            <a:off x="7284164" y="2508790"/>
            <a:ext cx="10080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en-IN" sz="4000" dirty="0"/>
          </a:p>
        </p:txBody>
      </p:sp>
      <p:graphicFrame>
        <p:nvGraphicFramePr>
          <p:cNvPr id="25" name="Table 5">
            <a:extLst>
              <a:ext uri="{FF2B5EF4-FFF2-40B4-BE49-F238E27FC236}">
                <a16:creationId xmlns:a16="http://schemas.microsoft.com/office/drawing/2014/main" id="{B1DC954C-206B-5C32-4126-EAB0550491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430914"/>
              </p:ext>
            </p:extLst>
          </p:nvPr>
        </p:nvGraphicFramePr>
        <p:xfrm>
          <a:off x="-13773" y="1140328"/>
          <a:ext cx="4646950" cy="39113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9390">
                  <a:extLst>
                    <a:ext uri="{9D8B030D-6E8A-4147-A177-3AD203B41FA5}">
                      <a16:colId xmlns:a16="http://schemas.microsoft.com/office/drawing/2014/main" val="9954166"/>
                    </a:ext>
                  </a:extLst>
                </a:gridCol>
                <a:gridCol w="929390">
                  <a:extLst>
                    <a:ext uri="{9D8B030D-6E8A-4147-A177-3AD203B41FA5}">
                      <a16:colId xmlns:a16="http://schemas.microsoft.com/office/drawing/2014/main" val="3259889594"/>
                    </a:ext>
                  </a:extLst>
                </a:gridCol>
                <a:gridCol w="929390">
                  <a:extLst>
                    <a:ext uri="{9D8B030D-6E8A-4147-A177-3AD203B41FA5}">
                      <a16:colId xmlns:a16="http://schemas.microsoft.com/office/drawing/2014/main" val="389328920"/>
                    </a:ext>
                  </a:extLst>
                </a:gridCol>
                <a:gridCol w="929390">
                  <a:extLst>
                    <a:ext uri="{9D8B030D-6E8A-4147-A177-3AD203B41FA5}">
                      <a16:colId xmlns:a16="http://schemas.microsoft.com/office/drawing/2014/main" val="872302972"/>
                    </a:ext>
                  </a:extLst>
                </a:gridCol>
                <a:gridCol w="929390">
                  <a:extLst>
                    <a:ext uri="{9D8B030D-6E8A-4147-A177-3AD203B41FA5}">
                      <a16:colId xmlns:a16="http://schemas.microsoft.com/office/drawing/2014/main" val="3870939166"/>
                    </a:ext>
                  </a:extLst>
                </a:gridCol>
              </a:tblGrid>
              <a:tr h="90261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Fruit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Yellow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Sweet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Total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287805"/>
                  </a:ext>
                </a:extLst>
              </a:tr>
              <a:tr h="70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Orange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FF0000"/>
                          </a:solidFill>
                        </a:rPr>
                        <a:t>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450</a:t>
                      </a:r>
                      <a:endParaRPr lang="en-IN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IN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650</a:t>
                      </a:r>
                      <a:endParaRPr lang="en-IN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715221"/>
                  </a:ext>
                </a:extLst>
              </a:tr>
              <a:tr h="70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Banana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962188"/>
                  </a:ext>
                </a:extLst>
              </a:tr>
              <a:tr h="70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Others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150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7481537"/>
                  </a:ext>
                </a:extLst>
              </a:tr>
              <a:tr h="902614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Total</a:t>
                      </a:r>
                      <a:endParaRPr lang="en-IN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800</a:t>
                      </a:r>
                      <a:endParaRPr lang="en-IN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850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400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1200</a:t>
                      </a:r>
                      <a:endParaRPr lang="en-IN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320611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D46C597D-5FD0-1CE2-FCC1-A276F2740CB9}"/>
              </a:ext>
            </a:extLst>
          </p:cNvPr>
          <p:cNvSpPr txBox="1"/>
          <p:nvPr/>
        </p:nvSpPr>
        <p:spPr>
          <a:xfrm>
            <a:off x="6203611" y="5167950"/>
            <a:ext cx="601568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P(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Sweet/Orange) = 0.69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F16869D-A344-5243-09D6-B526E175B299}"/>
              </a:ext>
            </a:extLst>
          </p:cNvPr>
          <p:cNvSpPr txBox="1"/>
          <p:nvPr/>
        </p:nvSpPr>
        <p:spPr>
          <a:xfrm>
            <a:off x="6451892" y="5871283"/>
            <a:ext cx="51355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P(Long/Orange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= 0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8471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719DA3-AF07-15C2-4BB3-05A6B7FB5868}"/>
              </a:ext>
            </a:extLst>
          </p:cNvPr>
          <p:cNvSpPr txBox="1"/>
          <p:nvPr/>
        </p:nvSpPr>
        <p:spPr>
          <a:xfrm>
            <a:off x="437216" y="494383"/>
            <a:ext cx="11317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P(Fruit / Orange) = 0.53 * 0.69 * 0 = 0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95D888-D188-36CB-74CE-2F8B59A8B689}"/>
              </a:ext>
            </a:extLst>
          </p:cNvPr>
          <p:cNvSpPr txBox="1"/>
          <p:nvPr/>
        </p:nvSpPr>
        <p:spPr>
          <a:xfrm>
            <a:off x="437215" y="1546193"/>
            <a:ext cx="11317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P(Fruit / Banana) = 1 * 0.75 * 0.87 = 0.65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7BE78A-79A0-ECE6-F98E-B923B69F9EEF}"/>
              </a:ext>
            </a:extLst>
          </p:cNvPr>
          <p:cNvSpPr txBox="1"/>
          <p:nvPr/>
        </p:nvSpPr>
        <p:spPr>
          <a:xfrm>
            <a:off x="437214" y="2598003"/>
            <a:ext cx="11317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P(Fruit / Others) = 0.33 * 0.66 * 0.33 = 0.072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93CC7C5-1D5E-B61D-8A89-190E5F232D60}"/>
                  </a:ext>
                </a:extLst>
              </p14:cNvPr>
              <p14:cNvContentPartPr/>
              <p14:nvPr/>
            </p14:nvContentPartPr>
            <p14:xfrm>
              <a:off x="9398284" y="1571748"/>
              <a:ext cx="1590480" cy="7531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93CC7C5-1D5E-B61D-8A89-190E5F232D6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44644" y="1463748"/>
                <a:ext cx="1698120" cy="96876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F5B52ABA-CA29-58DE-8873-9168DDEC48D1}"/>
              </a:ext>
            </a:extLst>
          </p:cNvPr>
          <p:cNvSpPr/>
          <p:nvPr/>
        </p:nvSpPr>
        <p:spPr>
          <a:xfrm>
            <a:off x="1551370" y="4701623"/>
            <a:ext cx="87295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>
                <a:ln/>
                <a:solidFill>
                  <a:schemeClr val="accent4"/>
                </a:solidFill>
              </a:rPr>
              <a:t>Answer is Banana fruit = 0.65 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166197-0528-CCB2-00C4-BE5BEDE8950D}"/>
              </a:ext>
            </a:extLst>
          </p:cNvPr>
          <p:cNvSpPr txBox="1"/>
          <p:nvPr/>
        </p:nvSpPr>
        <p:spPr>
          <a:xfrm>
            <a:off x="2927531" y="5717286"/>
            <a:ext cx="64707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Because of Highest probability </a:t>
            </a:r>
          </a:p>
        </p:txBody>
      </p:sp>
    </p:spTree>
    <p:extLst>
      <p:ext uri="{BB962C8B-B14F-4D97-AF65-F5344CB8AC3E}">
        <p14:creationId xmlns:p14="http://schemas.microsoft.com/office/powerpoint/2010/main" val="242200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F240CD38-3C6A-0D56-D541-DCBC7D0DB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419033"/>
              </p:ext>
            </p:extLst>
          </p:nvPr>
        </p:nvGraphicFramePr>
        <p:xfrm>
          <a:off x="2715720" y="243660"/>
          <a:ext cx="6760560" cy="4541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2112">
                  <a:extLst>
                    <a:ext uri="{9D8B030D-6E8A-4147-A177-3AD203B41FA5}">
                      <a16:colId xmlns:a16="http://schemas.microsoft.com/office/drawing/2014/main" val="9954166"/>
                    </a:ext>
                  </a:extLst>
                </a:gridCol>
                <a:gridCol w="1352112">
                  <a:extLst>
                    <a:ext uri="{9D8B030D-6E8A-4147-A177-3AD203B41FA5}">
                      <a16:colId xmlns:a16="http://schemas.microsoft.com/office/drawing/2014/main" val="3259889594"/>
                    </a:ext>
                  </a:extLst>
                </a:gridCol>
                <a:gridCol w="1352112">
                  <a:extLst>
                    <a:ext uri="{9D8B030D-6E8A-4147-A177-3AD203B41FA5}">
                      <a16:colId xmlns:a16="http://schemas.microsoft.com/office/drawing/2014/main" val="389328920"/>
                    </a:ext>
                  </a:extLst>
                </a:gridCol>
                <a:gridCol w="1352112">
                  <a:extLst>
                    <a:ext uri="{9D8B030D-6E8A-4147-A177-3AD203B41FA5}">
                      <a16:colId xmlns:a16="http://schemas.microsoft.com/office/drawing/2014/main" val="872302972"/>
                    </a:ext>
                  </a:extLst>
                </a:gridCol>
                <a:gridCol w="1352112">
                  <a:extLst>
                    <a:ext uri="{9D8B030D-6E8A-4147-A177-3AD203B41FA5}">
                      <a16:colId xmlns:a16="http://schemas.microsoft.com/office/drawing/2014/main" val="3870939166"/>
                    </a:ext>
                  </a:extLst>
                </a:gridCol>
              </a:tblGrid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Fruit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Yellow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Sweet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Total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287805"/>
                  </a:ext>
                </a:extLst>
              </a:tr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Orange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650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715221"/>
                  </a:ext>
                </a:extLst>
              </a:tr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Banana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962188"/>
                  </a:ext>
                </a:extLst>
              </a:tr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Others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150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7481537"/>
                  </a:ext>
                </a:extLst>
              </a:tr>
              <a:tr h="90837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Total</a:t>
                      </a:r>
                      <a:endParaRPr lang="en-IN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800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850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400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1200</a:t>
                      </a:r>
                      <a:endParaRPr lang="en-IN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320611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FCD429F5-C4F1-747E-F1B5-AD46E90C7F99}"/>
              </a:ext>
            </a:extLst>
          </p:cNvPr>
          <p:cNvSpPr/>
          <p:nvPr/>
        </p:nvSpPr>
        <p:spPr>
          <a:xfrm>
            <a:off x="2878111" y="2098623"/>
            <a:ext cx="1049312" cy="5246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E9B242-6EEF-D8DB-67F7-70E4972E0A30}"/>
              </a:ext>
            </a:extLst>
          </p:cNvPr>
          <p:cNvSpPr/>
          <p:nvPr/>
        </p:nvSpPr>
        <p:spPr>
          <a:xfrm>
            <a:off x="4483088" y="5346954"/>
            <a:ext cx="31150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Let’s Code</a:t>
            </a:r>
            <a:endParaRPr 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393030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443</TotalTime>
  <Words>196</Words>
  <Application>Microsoft Office PowerPoint</Application>
  <PresentationFormat>Widescreen</PresentationFormat>
  <Paragraphs>94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Suryakant Sirsat</dc:creator>
  <cp:lastModifiedBy>Shubham Suryakant Sirsat</cp:lastModifiedBy>
  <cp:revision>17</cp:revision>
  <dcterms:created xsi:type="dcterms:W3CDTF">2022-07-18T05:26:54Z</dcterms:created>
  <dcterms:modified xsi:type="dcterms:W3CDTF">2022-07-19T06:30:32Z</dcterms:modified>
</cp:coreProperties>
</file>

<file path=docProps/thumbnail.jpeg>
</file>